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qKDMaVi74LknhViSYLg24AxHn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fc14de95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fc14de95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0bcf9ee8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f0bcf9ee8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72bcf7e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b72bcf7e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fa2dcd4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fa2dcd4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fa2dcd4b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fa2dcd4b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fa2dcd4b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fa2dcd4b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fa2dcd4b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fa2dcd4b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0bcf9ee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f0bcf9ee8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fb2b5250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fb2b5250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fa2dcd4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fa2dcd4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fa2dcd4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fa2dcd4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0cdef901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2a0cdef901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72bcf7e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b72bcf7e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fa2dcd4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fa2dcd4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a2dcd4b4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fa2dcd4b4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72bcf7e2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b72bcf7e2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72bcf7e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2b72bcf7e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fa2dcd4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fa2dcd4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0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B3A4D"/>
              </a:gs>
              <a:gs pos="50000">
                <a:srgbClr val="2B3A4D"/>
              </a:gs>
              <a:gs pos="100000">
                <a:srgbClr val="32445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20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1" name="Google Shape;21;p10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7" name="Google Shape;27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38" name="Google Shape;38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/>
          <p:nvPr/>
        </p:nvSpPr>
        <p:spPr>
          <a:xfrm rot="-2700000">
            <a:off x="11209132" y="4448189"/>
            <a:ext cx="999200" cy="1262947"/>
          </a:xfrm>
          <a:custGeom>
            <a:avLst/>
            <a:gdLst/>
            <a:ahLst/>
            <a:cxnLst/>
            <a:rect l="l" t="t" r="r" b="b"/>
            <a:pathLst>
              <a:path w="999200" h="1262947" extrusionOk="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2"/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/>
            <a:ahLst/>
            <a:cxnLst/>
            <a:rect l="l" t="t" r="r" b="b"/>
            <a:pathLst>
              <a:path w="540000" h="978284" extrusionOk="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324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0" name="Google Shape;50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1" name="Google Shape;51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3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4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5"/>
          <p:cNvSpPr/>
          <p:nvPr/>
        </p:nvSpPr>
        <p:spPr>
          <a:xfrm rot="8100000" flipH="1">
            <a:off x="-410727" y="3958416"/>
            <a:ext cx="3536330" cy="1853969"/>
          </a:xfrm>
          <a:custGeom>
            <a:avLst/>
            <a:gdLst/>
            <a:ahLst/>
            <a:cxnLst/>
            <a:rect l="l" t="t" r="r" b="b"/>
            <a:pathLst>
              <a:path w="3536330" h="1853969" extrusionOk="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32445A"/>
              </a:gs>
              <a:gs pos="31000">
                <a:srgbClr val="32445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5"/>
          <p:cNvSpPr/>
          <p:nvPr/>
        </p:nvSpPr>
        <p:spPr>
          <a:xfrm rot="8100000" flipH="1">
            <a:off x="-481151" y="3649708"/>
            <a:ext cx="3478701" cy="2164843"/>
          </a:xfrm>
          <a:custGeom>
            <a:avLst/>
            <a:gdLst/>
            <a:ahLst/>
            <a:cxnLst/>
            <a:rect l="l" t="t" r="r" b="b"/>
            <a:pathLst>
              <a:path w="3478701" h="2164843" extrusionOk="0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B94B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Google Shape;77;p15"/>
          <p:cNvSpPr/>
          <p:nvPr/>
        </p:nvSpPr>
        <p:spPr>
          <a:xfrm rot="2700000" flipH="1">
            <a:off x="1512277" y="2840042"/>
            <a:ext cx="214196" cy="933178"/>
          </a:xfrm>
          <a:prstGeom prst="ellipse">
            <a:avLst/>
          </a:prstGeom>
          <a:solidFill>
            <a:srgbClr val="324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0" name="Google Shape;80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89" name="Google Shape;89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2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99" name="Google Shape;99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>
            <a:spLocks noGrp="1"/>
          </p:cNvSpPr>
          <p:nvPr>
            <p:ph type="pic" idx="2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sz="4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iryHZ6eg3jp07OPnwbsobVK2_lbI0Vv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/>
          </p:nvPr>
        </p:nvSpPr>
        <p:spPr>
          <a:xfrm>
            <a:off x="85577" y="-269725"/>
            <a:ext cx="50190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4800"/>
              <a:t>Microwave Tracking Ground Station (MTGS)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1"/>
          </p:nvPr>
        </p:nvSpPr>
        <p:spPr>
          <a:xfrm>
            <a:off x="217176" y="3016550"/>
            <a:ext cx="4030800" cy="3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Team Members: </a:t>
            </a:r>
            <a:br>
              <a:rPr lang="en-US" sz="2000"/>
            </a:br>
            <a:r>
              <a:rPr lang="en-US" sz="2000"/>
              <a:t>Clay Edwards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Christian Ogburn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Jared O’Shea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Jusefs Saade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Jordan West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Ian Wolfe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Product Owner:</a:t>
            </a:r>
            <a:br>
              <a:rPr lang="en-US" sz="2000"/>
            </a:br>
            <a:r>
              <a:rPr lang="en-US" sz="2000"/>
              <a:t>Dr. Eduardo Rojas</a:t>
            </a:r>
            <a:br>
              <a:rPr lang="en-US" sz="2000"/>
            </a:br>
            <a:endParaRPr sz="2000"/>
          </a:p>
        </p:txBody>
      </p:sp>
      <p:grpSp>
        <p:nvGrpSpPr>
          <p:cNvPr id="127" name="Google Shape;127;p1"/>
          <p:cNvGrpSpPr/>
          <p:nvPr/>
        </p:nvGrpSpPr>
        <p:grpSpPr>
          <a:xfrm>
            <a:off x="668772" y="9"/>
            <a:ext cx="828358" cy="828358"/>
            <a:chOff x="10462536" y="1408249"/>
            <a:chExt cx="828358" cy="828358"/>
          </a:xfrm>
        </p:grpSpPr>
        <p:sp>
          <p:nvSpPr>
            <p:cNvPr id="128" name="Google Shape;128;p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3F5876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l="11458" r="7082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 extrusionOk="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243141">
                  <a:alpha val="0"/>
                </a:srgbClr>
              </a:gs>
              <a:gs pos="28000">
                <a:srgbClr val="243141">
                  <a:alpha val="0"/>
                </a:srgbClr>
              </a:gs>
              <a:gs pos="90000">
                <a:srgbClr val="243141">
                  <a:alpha val="60000"/>
                </a:srgbClr>
              </a:gs>
              <a:gs pos="100000">
                <a:srgbClr val="243141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fc14de95c_2_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Polarizer Prototype (Delay Line)</a:t>
            </a:r>
            <a:endParaRPr/>
          </a:p>
        </p:txBody>
      </p:sp>
      <p:pic>
        <p:nvPicPr>
          <p:cNvPr id="220" name="Google Shape;220;g2bfc14de95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525" y="1459150"/>
            <a:ext cx="3542999" cy="238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bfc14de95c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449" y="1459150"/>
            <a:ext cx="3521912" cy="46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bfc14de95c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50" y="1459150"/>
            <a:ext cx="362875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bfc14de95c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5788" y="1459150"/>
            <a:ext cx="362875" cy="2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bfc14de95c_2_0"/>
          <p:cNvSpPr txBox="1"/>
          <p:nvPr/>
        </p:nvSpPr>
        <p:spPr>
          <a:xfrm>
            <a:off x="7805725" y="3880750"/>
            <a:ext cx="40908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be completed: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Meet lead researcher to validate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2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Try microstrip line approach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Scale to project requirements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Manufacture in next 2 weeks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g2bfc14de95c_2_0"/>
          <p:cNvSpPr txBox="1"/>
          <p:nvPr/>
        </p:nvSpPr>
        <p:spPr>
          <a:xfrm>
            <a:off x="407900" y="4120750"/>
            <a:ext cx="30000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Substrates: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Copper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Rogers RO4003C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Frequency: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•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 GHz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6" name="Google Shape;226;g2bfc14de95c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75" y="1459150"/>
            <a:ext cx="3388219" cy="23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0bcf9ee86_1_21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Project Link Budget Analysis</a:t>
            </a:r>
            <a:endParaRPr/>
          </a:p>
        </p:txBody>
      </p:sp>
      <p:sp>
        <p:nvSpPr>
          <p:cNvPr id="232" name="Google Shape;232;g1f0bcf9ee86_1_21"/>
          <p:cNvSpPr txBox="1">
            <a:spLocks noGrp="1"/>
          </p:cNvSpPr>
          <p:nvPr>
            <p:ph type="body" idx="1"/>
          </p:nvPr>
        </p:nvSpPr>
        <p:spPr>
          <a:xfrm>
            <a:off x="518500" y="1417600"/>
            <a:ext cx="1109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Objective: ensuring reliable communication between satellite and ground station; calculating necessary signal strength and quality.</a:t>
            </a:r>
            <a:endParaRPr sz="244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Key variables: TX &amp;&amp; RX powers, gains, losses, and noise figures.</a:t>
            </a:r>
            <a:endParaRPr sz="24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P</a:t>
            </a:r>
            <a:r>
              <a:rPr lang="en-US" sz="2440" baseline="-25000"/>
              <a:t>rx</a:t>
            </a:r>
            <a:r>
              <a:rPr lang="en-US" sz="2440"/>
              <a:t> = P</a:t>
            </a:r>
            <a:r>
              <a:rPr lang="en-US" sz="2440" baseline="-25000"/>
              <a:t>tx</a:t>
            </a:r>
            <a:r>
              <a:rPr lang="en-US" sz="2440"/>
              <a:t> + G</a:t>
            </a:r>
            <a:r>
              <a:rPr lang="en-US" sz="2440" baseline="-25000"/>
              <a:t>tx</a:t>
            </a:r>
            <a:r>
              <a:rPr lang="en-US" sz="2440"/>
              <a:t> + G</a:t>
            </a:r>
            <a:r>
              <a:rPr lang="en-US" sz="2440" baseline="-25000"/>
              <a:t>rx</a:t>
            </a:r>
            <a:r>
              <a:rPr lang="en-US" sz="2440"/>
              <a:t> - L</a:t>
            </a:r>
            <a:r>
              <a:rPr lang="en-US" sz="2440" baseline="-25000"/>
              <a:t>tx </a:t>
            </a:r>
            <a:r>
              <a:rPr lang="en-US" sz="2440"/>
              <a:t>- L</a:t>
            </a:r>
            <a:r>
              <a:rPr lang="en-US" sz="2440" baseline="-25000"/>
              <a:t>rx</a:t>
            </a:r>
            <a:r>
              <a:rPr lang="en-US" sz="2440"/>
              <a:t> - L</a:t>
            </a:r>
            <a:r>
              <a:rPr lang="en-US" sz="2440" baseline="-25000"/>
              <a:t>fs</a:t>
            </a:r>
            <a:endParaRPr sz="2440" baseline="-25000"/>
          </a:p>
          <a:p>
            <a:pPr marL="457200" lvl="0" indent="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L</a:t>
            </a:r>
            <a:r>
              <a:rPr lang="en-US" sz="2440" baseline="-25000"/>
              <a:t>fs </a:t>
            </a:r>
            <a:r>
              <a:rPr lang="en-US" sz="2440"/>
              <a:t>= free space path loss = 20 log</a:t>
            </a:r>
            <a:r>
              <a:rPr lang="en-US" sz="2440" baseline="-25000"/>
              <a:t>10</a:t>
            </a:r>
            <a:r>
              <a:rPr lang="en-US" sz="2440"/>
              <a:t>( 4π (d ⁄ 𝛌))</a:t>
            </a:r>
            <a:endParaRPr sz="24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LM = (P</a:t>
            </a:r>
            <a:r>
              <a:rPr lang="en-US" sz="2440" baseline="-25000"/>
              <a:t>rx</a:t>
            </a:r>
            <a:r>
              <a:rPr lang="en-US" sz="2440"/>
              <a:t> - RS) &gt; 0</a:t>
            </a:r>
            <a:endParaRPr sz="24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	RS = receiver sensitivity</a:t>
            </a:r>
            <a:endParaRPr sz="24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40"/>
              <a:t>To Do:</a:t>
            </a:r>
            <a:endParaRPr sz="20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40"/>
              <a:t>RF Block &amp;&amp; Antenna: Power, gain and loss using MATLAB.</a:t>
            </a:r>
            <a:endParaRPr sz="20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40"/>
              <a:t>Ensure reliable communication.</a:t>
            </a:r>
            <a:endParaRPr sz="20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40"/>
          </a:p>
          <a:p>
            <a:pPr marL="4572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72bcf7e2d_0_5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SDR Testing/Software</a:t>
            </a:r>
            <a:endParaRPr/>
          </a:p>
        </p:txBody>
      </p:sp>
      <p:sp>
        <p:nvSpPr>
          <p:cNvPr id="238" name="Google Shape;238;g2b72bcf7e2d_0_5"/>
          <p:cNvSpPr txBox="1">
            <a:spLocks noGrp="1"/>
          </p:cNvSpPr>
          <p:nvPr>
            <p:ph type="body" idx="1"/>
          </p:nvPr>
        </p:nvSpPr>
        <p:spPr>
          <a:xfrm>
            <a:off x="550850" y="2033675"/>
            <a:ext cx="5075100" cy="39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Working on testing PLUTO SDR - experiencing issues with software compatibility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needed to adjust SDR settings and record signals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Currently using SDR# - Good UI with recording features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Turned down MATLAB due to time constraints</a:t>
            </a:r>
            <a:endParaRPr/>
          </a:p>
        </p:txBody>
      </p:sp>
      <p:pic>
        <p:nvPicPr>
          <p:cNvPr id="239" name="Google Shape;239;g2b72bcf7e2d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1775" y="3447800"/>
            <a:ext cx="5580677" cy="29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b72bcf7e2d_0_5"/>
          <p:cNvPicPr preferRelativeResize="0"/>
          <p:nvPr/>
        </p:nvPicPr>
        <p:blipFill rotWithShape="1">
          <a:blip r:embed="rId4">
            <a:alphaModFix/>
          </a:blip>
          <a:srcRect t="18879" b="20533"/>
          <a:stretch/>
        </p:blipFill>
        <p:spPr>
          <a:xfrm>
            <a:off x="6780763" y="1093175"/>
            <a:ext cx="4861686" cy="210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fa2dcd4b4_1_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Satellite choice and Modulation </a:t>
            </a:r>
            <a:endParaRPr/>
          </a:p>
        </p:txBody>
      </p:sp>
      <p:sp>
        <p:nvSpPr>
          <p:cNvPr id="246" name="Google Shape;246;g2bfa2dcd4b4_1_0"/>
          <p:cNvSpPr txBox="1">
            <a:spLocks noGrp="1"/>
          </p:cNvSpPr>
          <p:nvPr>
            <p:ph type="body" idx="1"/>
          </p:nvPr>
        </p:nvSpPr>
        <p:spPr>
          <a:xfrm>
            <a:off x="550871" y="2113200"/>
            <a:ext cx="6955500" cy="39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chosen SXM 8 a Sirius XM satellite.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modulation schemes for the XM satellites is Coded Orthogonal Frequency Division Multiplexing: Differential Quadrature Phase Shift Keying (COFDM-DQPSK)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2bfa2dcd4b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875" y="1514875"/>
            <a:ext cx="3220625" cy="481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fa2dcd4b4_1_12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COFDM?</a:t>
            </a:r>
            <a:endParaRPr/>
          </a:p>
        </p:txBody>
      </p:sp>
      <p:sp>
        <p:nvSpPr>
          <p:cNvPr id="253" name="Google Shape;253;g2bfa2dcd4b4_1_12"/>
          <p:cNvSpPr txBox="1">
            <a:spLocks noGrp="1"/>
          </p:cNvSpPr>
          <p:nvPr>
            <p:ph type="body" idx="1"/>
          </p:nvPr>
        </p:nvSpPr>
        <p:spPr>
          <a:xfrm>
            <a:off x="550850" y="1881275"/>
            <a:ext cx="5491800" cy="44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COFDM is the division of one digital signal across 1000 other digital carriers simultaneously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signals are sent at right angles from each other to avoid interference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COFDM applies Forward Error Correction (FEC)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g2bfa2dcd4b4_1_12"/>
          <p:cNvPicPr preferRelativeResize="0"/>
          <p:nvPr/>
        </p:nvPicPr>
        <p:blipFill rotWithShape="1">
          <a:blip r:embed="rId3">
            <a:alphaModFix/>
          </a:blip>
          <a:srcRect l="4782" t="33235" r="54690" b="8199"/>
          <a:stretch/>
        </p:blipFill>
        <p:spPr>
          <a:xfrm>
            <a:off x="6428750" y="1945750"/>
            <a:ext cx="5213699" cy="4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fa2dcd4b4_1_2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DQPSK?</a:t>
            </a:r>
            <a:endParaRPr/>
          </a:p>
        </p:txBody>
      </p:sp>
      <p:sp>
        <p:nvSpPr>
          <p:cNvPr id="260" name="Google Shape;260;g2bfa2dcd4b4_1_24"/>
          <p:cNvSpPr txBox="1">
            <a:spLocks noGrp="1"/>
          </p:cNvSpPr>
          <p:nvPr>
            <p:ph type="body" idx="1"/>
          </p:nvPr>
        </p:nvSpPr>
        <p:spPr>
          <a:xfrm>
            <a:off x="550875" y="1881275"/>
            <a:ext cx="5612100" cy="42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Quadrature Phase Shift Keying (QPSK) enables transmission of two bits per symbol.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DQPSK encodes data based on the phase difference between consecutive symbols.</a:t>
            </a:r>
            <a:endParaRPr/>
          </a:p>
        </p:txBody>
      </p:sp>
      <p:pic>
        <p:nvPicPr>
          <p:cNvPr id="261" name="Google Shape;261;g2bfa2dcd4b4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400" y="961142"/>
            <a:ext cx="4600075" cy="513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fa2dcd4b4_1_7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for Demodulation </a:t>
            </a:r>
            <a:endParaRPr/>
          </a:p>
        </p:txBody>
      </p:sp>
      <p:sp>
        <p:nvSpPr>
          <p:cNvPr id="267" name="Google Shape;267;g2bfa2dcd4b4_1_7"/>
          <p:cNvSpPr txBox="1">
            <a:spLocks noGrp="1"/>
          </p:cNvSpPr>
          <p:nvPr>
            <p:ph type="body" idx="1"/>
          </p:nvPr>
        </p:nvSpPr>
        <p:spPr>
          <a:xfrm>
            <a:off x="550876" y="2113200"/>
            <a:ext cx="5231100" cy="41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Currently there is access to two different different pieces of Matlab code that can be used to demodulate COFDM and DQPSK.</a:t>
            </a:r>
            <a:endParaRPr/>
          </a:p>
        </p:txBody>
      </p:sp>
      <p:pic>
        <p:nvPicPr>
          <p:cNvPr id="268" name="Google Shape;268;g2bfa2dcd4b4_1_7" title="XM_Sattelite_Radio_sound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24509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bfa2dcd4b4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650" y="2345075"/>
            <a:ext cx="5058525" cy="37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bfa2dcd4b4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43675"/>
            <a:ext cx="6855249" cy="21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0bcf9ee86_0_1"/>
          <p:cNvSpPr/>
          <p:nvPr/>
        </p:nvSpPr>
        <p:spPr>
          <a:xfrm>
            <a:off x="8778825" y="1179800"/>
            <a:ext cx="1248600" cy="77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g1f0bcf9ee86_0_1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Tracking Software</a:t>
            </a:r>
            <a:endParaRPr/>
          </a:p>
        </p:txBody>
      </p:sp>
      <p:sp>
        <p:nvSpPr>
          <p:cNvPr id="277" name="Google Shape;277;g1f0bcf9ee86_0_1"/>
          <p:cNvSpPr txBox="1">
            <a:spLocks noGrp="1"/>
          </p:cNvSpPr>
          <p:nvPr>
            <p:ph type="body" idx="1"/>
          </p:nvPr>
        </p:nvSpPr>
        <p:spPr>
          <a:xfrm>
            <a:off x="550875" y="1884600"/>
            <a:ext cx="52638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Tracking Software outputs azimuth and altitude (elevation)</a:t>
            </a:r>
            <a:endParaRPr dirty="0"/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Starting with geostationary to test pointing, then moving to tracking</a:t>
            </a:r>
            <a:endParaRPr dirty="0"/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Ham tracking hardware and software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Python program for checking and testing within 0.0005 arcseconds of the Astronomical Almanac from the United States Naval Observatory</a:t>
            </a:r>
            <a:endParaRPr dirty="0"/>
          </a:p>
        </p:txBody>
      </p:sp>
      <p:pic>
        <p:nvPicPr>
          <p:cNvPr id="278" name="Google Shape;278;g1f0bcf9ee8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974" y="4581850"/>
            <a:ext cx="4821150" cy="18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f0bcf9ee8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974" y="1179825"/>
            <a:ext cx="3432300" cy="327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f0bcf9ee8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69703">
            <a:off x="8691021" y="160283"/>
            <a:ext cx="2050059" cy="204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FD7DEF-69C7-33B1-FA80-E1A4A923FD45}"/>
              </a:ext>
            </a:extLst>
          </p:cNvPr>
          <p:cNvSpPr txBox="1"/>
          <p:nvPr/>
        </p:nvSpPr>
        <p:spPr>
          <a:xfrm>
            <a:off x="1243391" y="131560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"/>
              </a:rPr>
              <a:t>For the tracking demonstration video, follow this link:</a:t>
            </a:r>
          </a:p>
          <a:p>
            <a:endParaRPr lang="en-US" sz="2000" dirty="0">
              <a:solidFill>
                <a:schemeClr val="bg1"/>
              </a:solidFill>
              <a:latin typeface="Avenir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"/>
              </a:rPr>
              <a:t>https://drive.google.com/file/d/1gMnMoOf3_ebvtcW9oFH6QjS_HROSX8R5/view?usp=sharing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fa2dcd4b4_0_1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91" name="Google Shape;291;g2bfa2dcd4b4_0_10"/>
          <p:cNvSpPr txBox="1">
            <a:spLocks noGrp="1"/>
          </p:cNvSpPr>
          <p:nvPr>
            <p:ph type="body" idx="1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Verify datasheet consistency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for budget changes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for non-ideal conditions and parameters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Demodulation is very extensive and will take considerable research to 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Signal file format will be very important when it comes to determining the tracked signal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fa2dcd4b4_0_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38" name="Google Shape;138;g2bfa2dcd4b4_0_0"/>
          <p:cNvSpPr txBox="1">
            <a:spLocks noGrp="1"/>
          </p:cNvSpPr>
          <p:nvPr>
            <p:ph type="body" idx="1"/>
          </p:nvPr>
        </p:nvSpPr>
        <p:spPr>
          <a:xfrm>
            <a:off x="550875" y="1552100"/>
            <a:ext cx="6834900" cy="4540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/>
              <a:t>Ground stations are a key part in satellite communications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Global Connectivity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Emergency Response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Navigation and Mapping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Commercial Applications (such as our STMGS)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Space Exploration</a:t>
            </a:r>
            <a:endParaRPr sz="20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39" name="Google Shape;139;g2bfa2dcd4b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025" y="1687763"/>
            <a:ext cx="4501426" cy="348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bfa2dcd4b4_0_0"/>
          <p:cNvSpPr txBox="1"/>
          <p:nvPr/>
        </p:nvSpPr>
        <p:spPr>
          <a:xfrm>
            <a:off x="7305388" y="5170225"/>
            <a:ext cx="41727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Sirius XM SXM-8 Satellite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0cdef901b_1_1"/>
          <p:cNvSpPr txBox="1">
            <a:spLocks noGrp="1"/>
          </p:cNvSpPr>
          <p:nvPr>
            <p:ph type="title"/>
          </p:nvPr>
        </p:nvSpPr>
        <p:spPr>
          <a:xfrm>
            <a:off x="550212" y="2763000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72bcf7e2d_0_2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Change of Product Scope</a:t>
            </a:r>
            <a:endParaRPr/>
          </a:p>
        </p:txBody>
      </p:sp>
      <p:sp>
        <p:nvSpPr>
          <p:cNvPr id="146" name="Google Shape;146;g2b72bcf7e2d_0_20"/>
          <p:cNvSpPr txBox="1">
            <a:spLocks noGrp="1"/>
          </p:cNvSpPr>
          <p:nvPr>
            <p:ph type="body" idx="1"/>
          </p:nvPr>
        </p:nvSpPr>
        <p:spPr>
          <a:xfrm>
            <a:off x="550875" y="1737900"/>
            <a:ext cx="8218800" cy="4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Our contingency plan has been put into full effect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longer receiving any new parts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all hardware from old ground station, except…</a:t>
            </a:r>
            <a:endParaRPr/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Manufacturing our own RF Block</a:t>
            </a:r>
            <a:endParaRPr/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new SDR module (Pluto)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 software is new as well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7" name="Google Shape;147;g2b72bcf7e2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5975" y="806439"/>
            <a:ext cx="2536476" cy="528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fa2dcd4b4_0_5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Design/Safety Considerations</a:t>
            </a:r>
            <a:endParaRPr/>
          </a:p>
        </p:txBody>
      </p:sp>
      <p:sp>
        <p:nvSpPr>
          <p:cNvPr id="153" name="Google Shape;153;g2bfa2dcd4b4_0_5"/>
          <p:cNvSpPr txBox="1">
            <a:spLocks noGrp="1"/>
          </p:cNvSpPr>
          <p:nvPr>
            <p:ph type="body" idx="1"/>
          </p:nvPr>
        </p:nvSpPr>
        <p:spPr>
          <a:xfrm>
            <a:off x="550850" y="1664900"/>
            <a:ext cx="6171000" cy="44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General Project Constraints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Available components for this ground station are those in the ERAU WiDE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Gain/Loss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Size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Meteorological/Geographic Conditions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RocketDish 2.4 GHz WiFi Antenna</a:t>
            </a:r>
            <a:endParaRPr/>
          </a:p>
        </p:txBody>
      </p:sp>
      <p:sp>
        <p:nvSpPr>
          <p:cNvPr id="154" name="Google Shape;154;g2bfa2dcd4b4_0_5"/>
          <p:cNvSpPr txBox="1"/>
          <p:nvPr/>
        </p:nvSpPr>
        <p:spPr>
          <a:xfrm>
            <a:off x="7379575" y="1664900"/>
            <a:ext cx="46083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Safety Considerations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Personal/Hardware safety concern: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Never exceed voltage or amperage ratings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Summary of Project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156050" y="1474375"/>
            <a:ext cx="69948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Our mission is to track and receive signals from an S-Band frequency satellite.</a:t>
            </a:r>
            <a:endParaRPr sz="2600" b="1" i="0" u="none" strike="noStrike" cap="none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156050" y="2777100"/>
            <a:ext cx="6994800" cy="3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system is composed of five subsystems: </a:t>
            </a:r>
            <a:b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 mount, positioner, tracking software, antenna, and software-defined radio (SDR)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Our focus this semester is tracking, setting up arriving hardware for testing and testing existing hardware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0848" y="1097600"/>
            <a:ext cx="4922477" cy="50452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a2dcd4b4_2_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168" name="Google Shape;168;g2bfa2dcd4b4_2_4"/>
          <p:cNvSpPr txBox="1"/>
          <p:nvPr/>
        </p:nvSpPr>
        <p:spPr>
          <a:xfrm>
            <a:off x="1307875" y="1881275"/>
            <a:ext cx="2193900" cy="3596400"/>
          </a:xfrm>
          <a:prstGeom prst="rect">
            <a:avLst/>
          </a:prstGeom>
          <a:solidFill>
            <a:srgbClr val="07376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u="sng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SPRINT 1</a:t>
            </a: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Scope Change?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Parts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Early Software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RF Block Research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g2bfa2dcd4b4_2_4"/>
          <p:cNvSpPr txBox="1"/>
          <p:nvPr/>
        </p:nvSpPr>
        <p:spPr>
          <a:xfrm>
            <a:off x="8691525" y="1881275"/>
            <a:ext cx="2193900" cy="3596400"/>
          </a:xfrm>
          <a:prstGeom prst="rect">
            <a:avLst/>
          </a:prstGeom>
          <a:solidFill>
            <a:srgbClr val="07376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u="sng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SPRINT 3</a:t>
            </a: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RF Block Manufacturing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Satellite Point &amp; Track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Record signals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Demodulation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g2bfa2dcd4b4_2_4"/>
          <p:cNvSpPr txBox="1"/>
          <p:nvPr/>
        </p:nvSpPr>
        <p:spPr>
          <a:xfrm>
            <a:off x="4999700" y="1881275"/>
            <a:ext cx="2193900" cy="3596400"/>
          </a:xfrm>
          <a:prstGeom prst="rect">
            <a:avLst/>
          </a:prstGeom>
          <a:solidFill>
            <a:srgbClr val="07376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u="sng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SPRINT 2</a:t>
            </a: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u="sng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Full Scope Change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RF Block Design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Software Testing and Confirmation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Demodulation Research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g2bfa2dcd4b4_2_4"/>
          <p:cNvSpPr/>
          <p:nvPr/>
        </p:nvSpPr>
        <p:spPr>
          <a:xfrm>
            <a:off x="3600025" y="3319650"/>
            <a:ext cx="1305000" cy="21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g2bfa2dcd4b4_2_4"/>
          <p:cNvSpPr/>
          <p:nvPr/>
        </p:nvSpPr>
        <p:spPr>
          <a:xfrm>
            <a:off x="7288275" y="3319650"/>
            <a:ext cx="1305000" cy="21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72bcf7e2d_0_15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Scrum &amp; Backlog Progress</a:t>
            </a:r>
            <a:endParaRPr/>
          </a:p>
        </p:txBody>
      </p:sp>
      <p:sp>
        <p:nvSpPr>
          <p:cNvPr id="178" name="Google Shape;178;g2b72bcf7e2d_0_15"/>
          <p:cNvSpPr txBox="1"/>
          <p:nvPr/>
        </p:nvSpPr>
        <p:spPr>
          <a:xfrm>
            <a:off x="8279800" y="1550425"/>
            <a:ext cx="3641400" cy="4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Notes:</a:t>
            </a:r>
            <a:endParaRPr sz="2400" b="1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 lot of backlog changes and shifting due to scope change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Much better process with deadlines and assignments on every task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Some delays due to scope change causing large documentation changes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nir"/>
              <a:buChar char="●"/>
            </a:pP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Trello app, very convenient for reminders</a:t>
            </a:r>
            <a:endParaRPr sz="16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9" name="Google Shape;179;g2b72bcf7e2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1550425"/>
            <a:ext cx="7781821" cy="467192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72bcf7e2d_0_0"/>
          <p:cNvSpPr/>
          <p:nvPr/>
        </p:nvSpPr>
        <p:spPr>
          <a:xfrm>
            <a:off x="4620400" y="2767100"/>
            <a:ext cx="3957300" cy="17724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g2b72bcf7e2d_0_0"/>
          <p:cNvSpPr txBox="1">
            <a:spLocks noGrp="1"/>
          </p:cNvSpPr>
          <p:nvPr>
            <p:ph type="title"/>
          </p:nvPr>
        </p:nvSpPr>
        <p:spPr>
          <a:xfrm>
            <a:off x="550850" y="549275"/>
            <a:ext cx="110916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Antenna RF Block Design</a:t>
            </a:r>
            <a:endParaRPr/>
          </a:p>
        </p:txBody>
      </p:sp>
      <p:sp>
        <p:nvSpPr>
          <p:cNvPr id="186" name="Google Shape;186;g2b72bcf7e2d_0_0"/>
          <p:cNvSpPr txBox="1">
            <a:spLocks noGrp="1"/>
          </p:cNvSpPr>
          <p:nvPr>
            <p:ph type="body" idx="1"/>
          </p:nvPr>
        </p:nvSpPr>
        <p:spPr>
          <a:xfrm>
            <a:off x="518500" y="1417600"/>
            <a:ext cx="1109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Objective: optimize signal reception by our antenna, to ensure high-quality communication.</a:t>
            </a:r>
            <a:endParaRPr sz="244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Components: Low Noise Amplifier (LNA), Bandpass Filter, Circular Polarization.</a:t>
            </a:r>
            <a:endParaRPr sz="2440"/>
          </a:p>
        </p:txBody>
      </p:sp>
      <p:sp>
        <p:nvSpPr>
          <p:cNvPr id="187" name="Google Shape;187;g2b72bcf7e2d_0_0"/>
          <p:cNvSpPr/>
          <p:nvPr/>
        </p:nvSpPr>
        <p:spPr>
          <a:xfrm rot="-9357747">
            <a:off x="4114434" y="3062467"/>
            <a:ext cx="325530" cy="1000096"/>
          </a:xfrm>
          <a:prstGeom prst="moon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2b72bcf7e2d_0_0"/>
          <p:cNvSpPr txBox="1"/>
          <p:nvPr/>
        </p:nvSpPr>
        <p:spPr>
          <a:xfrm>
            <a:off x="3695750" y="3922278"/>
            <a:ext cx="11628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S-Band Antenna</a:t>
            </a:r>
            <a:endParaRPr sz="1500" b="0" i="0" u="none" strike="noStrike" cap="none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g2b72bcf7e2d_0_0"/>
          <p:cNvSpPr/>
          <p:nvPr/>
        </p:nvSpPr>
        <p:spPr>
          <a:xfrm>
            <a:off x="5115189" y="3599823"/>
            <a:ext cx="477000" cy="489600"/>
          </a:xfrm>
          <a:prstGeom prst="bevel">
            <a:avLst>
              <a:gd name="adj" fmla="val 125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g2b72bcf7e2d_0_0"/>
          <p:cNvSpPr txBox="1"/>
          <p:nvPr/>
        </p:nvSpPr>
        <p:spPr>
          <a:xfrm>
            <a:off x="4615247" y="2767091"/>
            <a:ext cx="14769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Circular Polarizer (90 deg shift)</a:t>
            </a:r>
            <a:endParaRPr sz="1500" b="0" i="0" u="none" strike="noStrike" cap="none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g2b72bcf7e2d_0_0"/>
          <p:cNvSpPr/>
          <p:nvPr/>
        </p:nvSpPr>
        <p:spPr>
          <a:xfrm>
            <a:off x="6382836" y="3564075"/>
            <a:ext cx="558600" cy="561000"/>
          </a:xfrm>
          <a:prstGeom prst="donut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g2b72bcf7e2d_0_0"/>
          <p:cNvSpPr txBox="1"/>
          <p:nvPr/>
        </p:nvSpPr>
        <p:spPr>
          <a:xfrm>
            <a:off x="6136097" y="2834212"/>
            <a:ext cx="1051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Bandpass Filter</a:t>
            </a:r>
            <a:endParaRPr sz="1500" b="0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g2b72bcf7e2d_0_0"/>
          <p:cNvSpPr/>
          <p:nvPr/>
        </p:nvSpPr>
        <p:spPr>
          <a:xfrm rot="5400000">
            <a:off x="7818521" y="3449219"/>
            <a:ext cx="489640" cy="790818"/>
          </a:xfrm>
          <a:prstGeom prst="flowChartManualOperation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g2b72bcf7e2d_0_0"/>
          <p:cNvSpPr txBox="1"/>
          <p:nvPr/>
        </p:nvSpPr>
        <p:spPr>
          <a:xfrm>
            <a:off x="7719999" y="3106703"/>
            <a:ext cx="6867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F00FF"/>
                </a:solidFill>
                <a:latin typeface="Avenir"/>
                <a:ea typeface="Avenir"/>
                <a:cs typeface="Avenir"/>
                <a:sym typeface="Avenir"/>
              </a:rPr>
              <a:t>LNA</a:t>
            </a:r>
            <a:endParaRPr sz="1500" b="0" i="0" u="none" strike="noStrike" cap="none">
              <a:solidFill>
                <a:srgbClr val="FF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g2b72bcf7e2d_0_0"/>
          <p:cNvSpPr/>
          <p:nvPr/>
        </p:nvSpPr>
        <p:spPr>
          <a:xfrm rot="4564279">
            <a:off x="2637330" y="2506382"/>
            <a:ext cx="1162791" cy="1092286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g2b72bcf7e2d_0_0"/>
          <p:cNvSpPr/>
          <p:nvPr/>
        </p:nvSpPr>
        <p:spPr>
          <a:xfrm rot="4564031">
            <a:off x="2654669" y="2481168"/>
            <a:ext cx="1370523" cy="1290413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g2b72bcf7e2d_0_0"/>
          <p:cNvSpPr/>
          <p:nvPr/>
        </p:nvSpPr>
        <p:spPr>
          <a:xfrm rot="4564385">
            <a:off x="2597139" y="2358166"/>
            <a:ext cx="1677719" cy="1536418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g2b72bcf7e2d_0_0"/>
          <p:cNvSpPr txBox="1"/>
          <p:nvPr/>
        </p:nvSpPr>
        <p:spPr>
          <a:xfrm>
            <a:off x="2441875" y="2964500"/>
            <a:ext cx="1051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Incoming Signal</a:t>
            </a:r>
            <a:endParaRPr sz="1500" b="0" i="0" u="none" strike="noStrike" cap="none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g2b72bcf7e2d_0_0"/>
          <p:cNvSpPr/>
          <p:nvPr/>
        </p:nvSpPr>
        <p:spPr>
          <a:xfrm>
            <a:off x="4324425" y="3802925"/>
            <a:ext cx="790800" cy="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g2b72bcf7e2d_0_0"/>
          <p:cNvSpPr/>
          <p:nvPr/>
        </p:nvSpPr>
        <p:spPr>
          <a:xfrm>
            <a:off x="5568500" y="3802925"/>
            <a:ext cx="790800" cy="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g2b72bcf7e2d_0_0"/>
          <p:cNvSpPr/>
          <p:nvPr/>
        </p:nvSpPr>
        <p:spPr>
          <a:xfrm>
            <a:off x="6964950" y="3802925"/>
            <a:ext cx="686400" cy="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g2b72bcf7e2d_0_0"/>
          <p:cNvSpPr txBox="1"/>
          <p:nvPr/>
        </p:nvSpPr>
        <p:spPr>
          <a:xfrm>
            <a:off x="5525900" y="4482525"/>
            <a:ext cx="2272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RF Block</a:t>
            </a:r>
            <a:endParaRPr sz="1500" b="0" i="0" u="none" strike="noStrike" cap="none">
              <a:solidFill>
                <a:srgbClr val="1155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g2b72bcf7e2d_0_0"/>
          <p:cNvSpPr/>
          <p:nvPr/>
        </p:nvSpPr>
        <p:spPr>
          <a:xfrm>
            <a:off x="8458750" y="3802875"/>
            <a:ext cx="686400" cy="8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g2b72bcf7e2d_0_0"/>
          <p:cNvSpPr/>
          <p:nvPr/>
        </p:nvSpPr>
        <p:spPr>
          <a:xfrm>
            <a:off x="9185250" y="3564125"/>
            <a:ext cx="558600" cy="561000"/>
          </a:xfrm>
          <a:prstGeom prst="plus">
            <a:avLst>
              <a:gd name="adj" fmla="val 250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g2b72bcf7e2d_0_0"/>
          <p:cNvSpPr txBox="1"/>
          <p:nvPr/>
        </p:nvSpPr>
        <p:spPr>
          <a:xfrm>
            <a:off x="9192825" y="3113250"/>
            <a:ext cx="5586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SDR</a:t>
            </a:r>
            <a:endParaRPr sz="1500" b="0" i="0" u="none" strike="noStrike" cap="none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g2b72bcf7e2d_0_0"/>
          <p:cNvSpPr txBox="1"/>
          <p:nvPr/>
        </p:nvSpPr>
        <p:spPr>
          <a:xfrm>
            <a:off x="1164950" y="4539500"/>
            <a:ext cx="10477500" cy="19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Do: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Analyze current antenna.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Perform RF Block design (polarizer,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coupled-line</a:t>
            </a:r>
            <a:r>
              <a:rPr lang="en-US"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filter) using Ansys, ADS.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Revise link budget</a:t>
            </a:r>
            <a:endParaRPr sz="20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fa2dcd4b4_0_15"/>
          <p:cNvSpPr txBox="1">
            <a:spLocks noGrp="1"/>
          </p:cNvSpPr>
          <p:nvPr>
            <p:ph type="title"/>
          </p:nvPr>
        </p:nvSpPr>
        <p:spPr>
          <a:xfrm>
            <a:off x="550212" y="278575"/>
            <a:ext cx="110916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Coupled-Line </a:t>
            </a:r>
            <a:br>
              <a:rPr lang="en-US"/>
            </a:br>
            <a:r>
              <a:rPr lang="en-US"/>
              <a:t>Bandpass Filter</a:t>
            </a:r>
            <a:endParaRPr/>
          </a:p>
        </p:txBody>
      </p:sp>
      <p:sp>
        <p:nvSpPr>
          <p:cNvPr id="212" name="Google Shape;212;g2bfa2dcd4b4_0_15"/>
          <p:cNvSpPr txBox="1">
            <a:spLocks noGrp="1"/>
          </p:cNvSpPr>
          <p:nvPr>
            <p:ph type="body" idx="1"/>
          </p:nvPr>
        </p:nvSpPr>
        <p:spPr>
          <a:xfrm>
            <a:off x="550876" y="2113200"/>
            <a:ext cx="4962600" cy="397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2.2-2.5 GHz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Butterworth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6th 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Substrates: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Copper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Rogers RO4003C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be completed: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Impedance matching using two stubs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Review attenuation at stopband and revise as necessary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Begin manufacturing this week</a:t>
            </a:r>
            <a:endParaRPr/>
          </a:p>
        </p:txBody>
      </p:sp>
      <p:pic>
        <p:nvPicPr>
          <p:cNvPr id="213" name="Google Shape;213;g2bfa2dcd4b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900" y="3032850"/>
            <a:ext cx="5595651" cy="3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bfa2dcd4b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675" y="0"/>
            <a:ext cx="7355325" cy="26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851</Words>
  <Application>Microsoft Office PowerPoint</Application>
  <PresentationFormat>Widescreen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Avenir</vt:lpstr>
      <vt:lpstr>3DFloatVTI</vt:lpstr>
      <vt:lpstr>Microwave Tracking Ground Station (MTGS)</vt:lpstr>
      <vt:lpstr>Introduction</vt:lpstr>
      <vt:lpstr>Change of Product Scope</vt:lpstr>
      <vt:lpstr>Design/Safety Considerations</vt:lpstr>
      <vt:lpstr>Summary of Project</vt:lpstr>
      <vt:lpstr>Project Timeline</vt:lpstr>
      <vt:lpstr>Scrum &amp; Backlog Progress</vt:lpstr>
      <vt:lpstr>Antenna RF Block Design</vt:lpstr>
      <vt:lpstr>Coupled-Line  Bandpass Filter</vt:lpstr>
      <vt:lpstr>Polarizer Prototype (Delay Line)</vt:lpstr>
      <vt:lpstr>Project Link Budget Analysis</vt:lpstr>
      <vt:lpstr>SDR Testing/Software</vt:lpstr>
      <vt:lpstr>Satellite choice and Modulation </vt:lpstr>
      <vt:lpstr>What is COFDM?</vt:lpstr>
      <vt:lpstr>What is DQPSK?</vt:lpstr>
      <vt:lpstr>Goals for Demodulation </vt:lpstr>
      <vt:lpstr>Tracking Software</vt:lpstr>
      <vt:lpstr>PowerPoint Presentation</vt:lpstr>
      <vt:lpstr>Lessons Learned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Microwave Tracking Ground Station (MTGS)</dc:title>
  <dc:creator>Saade, Jusefs</dc:creator>
  <cp:lastModifiedBy>Ian Wolfe</cp:lastModifiedBy>
  <cp:revision>2</cp:revision>
  <dcterms:created xsi:type="dcterms:W3CDTF">2023-10-05T18:20:07Z</dcterms:created>
  <dcterms:modified xsi:type="dcterms:W3CDTF">2024-03-07T19:47:18Z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0x010100A3FB844F2787444EAA2D11907B828E11</vt:lpwstr>
  </property>
</Properties>
</file>